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58" r:id="rId6"/>
    <p:sldId id="296" r:id="rId7"/>
    <p:sldId id="269" r:id="rId8"/>
    <p:sldId id="298" r:id="rId9"/>
    <p:sldId id="260" r:id="rId10"/>
    <p:sldId id="261" r:id="rId11"/>
    <p:sldId id="265" r:id="rId12"/>
    <p:sldId id="266" r:id="rId13"/>
    <p:sldId id="271" r:id="rId14"/>
    <p:sldId id="284" r:id="rId15"/>
    <p:sldId id="286" r:id="rId16"/>
    <p:sldId id="285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9" r:id="rId30"/>
    <p:sldId id="290" r:id="rId31"/>
    <p:sldId id="291" r:id="rId32"/>
    <p:sldId id="292" r:id="rId33"/>
    <p:sldId id="293" r:id="rId34"/>
    <p:sldId id="297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D87E06"/>
    <a:srgbClr val="2C5871"/>
    <a:srgbClr val="FDC00F"/>
    <a:srgbClr val="F99B1D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0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2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6E153-A5C7-4C30-872F-86D7118A9D8A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0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0429" y="-26126"/>
            <a:ext cx="9413628" cy="182233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Price Prediction Using</a:t>
            </a:r>
            <a:b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Algorithm.</a:t>
            </a:r>
            <a:endParaRPr lang="en-US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7074" y="4506991"/>
            <a:ext cx="6936378" cy="2076690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By: </a:t>
            </a:r>
            <a:r>
              <a:rPr lang="en-US" sz="35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Kelvin </a:t>
            </a:r>
            <a:r>
              <a:rPr lang="en-US" sz="35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Oyanna</a:t>
            </a:r>
            <a:endParaRPr lang="en-US" sz="35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35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Email: </a:t>
            </a:r>
            <a:r>
              <a:rPr lang="en-US" sz="3500" b="1" dirty="0" smtClean="0">
                <a:solidFill>
                  <a:srgbClr val="D87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dotkelplus@gmail.com</a:t>
            </a:r>
          </a:p>
          <a:p>
            <a:r>
              <a:rPr lang="en-US" sz="35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Twitter: @</a:t>
            </a:r>
            <a:r>
              <a:rPr lang="en-US" sz="3500" b="1" dirty="0" err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KelvinOyanna</a:t>
            </a:r>
            <a:endParaRPr lang="en-US" sz="3500" b="1" dirty="0" smtClean="0">
              <a:solidFill>
                <a:srgbClr val="D87E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35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Call: </a:t>
            </a:r>
            <a:r>
              <a:rPr lang="en-US" sz="3500" b="1" dirty="0" smtClean="0">
                <a:solidFill>
                  <a:srgbClr val="D87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08036467038</a:t>
            </a:r>
          </a:p>
          <a:p>
            <a:endParaRPr lang="en-US" sz="3500" b="1" dirty="0" smtClean="0">
              <a:solidFill>
                <a:srgbClr val="D87E06"/>
              </a:solidFill>
            </a:endParaRPr>
          </a:p>
          <a:p>
            <a:endParaRPr lang="en-US" sz="3500" b="1" dirty="0">
              <a:solidFill>
                <a:srgbClr val="FF330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34407" y="4239954"/>
            <a:ext cx="2772045" cy="101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200" dirty="0" smtClean="0">
              <a:solidFill>
                <a:srgbClr val="D87E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rgbClr val="D87E0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77" y="1890913"/>
            <a:ext cx="3361829" cy="25213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532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94" y="548641"/>
            <a:ext cx="10110652" cy="6400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seeing 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investment yield 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months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10" y="1878304"/>
            <a:ext cx="4792819" cy="4679945"/>
          </a:xfrm>
        </p:spPr>
      </p:pic>
    </p:spTree>
    <p:extLst>
      <p:ext uri="{BB962C8B-B14F-4D97-AF65-F5344CB8AC3E}">
        <p14:creationId xmlns:p14="http://schemas.microsoft.com/office/powerpoint/2010/main" val="23058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9" y="3043647"/>
            <a:ext cx="6256859" cy="3069771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23163" y="1084218"/>
            <a:ext cx="6701245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seeing my investment yield after 1 year.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5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434" y="195943"/>
            <a:ext cx="8425542" cy="6400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is what happened: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7" y="901337"/>
            <a:ext cx="9918543" cy="5879060"/>
          </a:xfrm>
        </p:spPr>
      </p:pic>
    </p:spTree>
    <p:extLst>
      <p:ext uri="{BB962C8B-B14F-4D97-AF65-F5344CB8AC3E}">
        <p14:creationId xmlns:p14="http://schemas.microsoft.com/office/powerpoint/2010/main" val="9783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72" y="352697"/>
            <a:ext cx="5522324" cy="6400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 About this: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7" y="1754250"/>
            <a:ext cx="3941935" cy="3953597"/>
          </a:xfrm>
        </p:spPr>
      </p:pic>
    </p:spTree>
    <p:extLst>
      <p:ext uri="{BB962C8B-B14F-4D97-AF65-F5344CB8AC3E}">
        <p14:creationId xmlns:p14="http://schemas.microsoft.com/office/powerpoint/2010/main" val="31787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352332" y="2886891"/>
            <a:ext cx="8084891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Imagine I 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 all the underlying factors that influence the prices of stocks so I can purchase stocks that will yield better 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returns.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543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6024" y="757646"/>
            <a:ext cx="10245633" cy="52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Imagine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can build an automated trading system that can understand these factors, accurately predict future prices of stocks and tell me which stock is safe/profitable to 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buy. 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01438" y="483329"/>
            <a:ext cx="7178585" cy="70539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guess is as good as mine: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22" y="1788183"/>
            <a:ext cx="6568169" cy="4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09897" y="444137"/>
            <a:ext cx="10794274" cy="901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to the rescue!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1" y="2046383"/>
            <a:ext cx="6460942" cy="45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815738" y="2939143"/>
            <a:ext cx="950976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“Machine Learning at its most basic is the practice of using algorithms to parse data, learn from it, and then make a determination or prediction about something in the world</a:t>
            </a:r>
            <a:r>
              <a:rPr lang="en-GB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pPr algn="ctr"/>
            <a:r>
              <a:rPr lang="en-GB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GB" sz="5400" b="1" dirty="0" err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Nvidia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01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89611" y="1358537"/>
            <a:ext cx="8438606" cy="317427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dive into implementing a Machine Learning Algorithm to predict stock prices…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9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4150" y="109104"/>
            <a:ext cx="3317165" cy="604884"/>
          </a:xfrm>
        </p:spPr>
        <p:txBody>
          <a:bodyPr>
            <a:noAutofit/>
          </a:bodyPr>
          <a:lstStyle/>
          <a:p>
            <a:r>
              <a:rPr lang="en-US" sz="5000" b="1" dirty="0" smtClean="0">
                <a:solidFill>
                  <a:srgbClr val="003366"/>
                </a:solidFill>
              </a:rPr>
              <a:t>About Me</a:t>
            </a:r>
            <a:endParaRPr lang="en-US" sz="5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2" y="-1"/>
            <a:ext cx="5980980" cy="5622889"/>
          </a:xfrm>
        </p:spPr>
        <p:txBody>
          <a:bodyPr>
            <a:noAutofit/>
          </a:bodyPr>
          <a:lstStyle/>
          <a:p>
            <a:endParaRPr lang="en-US" sz="3600" dirty="0" smtClean="0">
              <a:solidFill>
                <a:srgbClr val="003366"/>
              </a:solidFill>
            </a:endParaRPr>
          </a:p>
          <a:p>
            <a:r>
              <a:rPr lang="en-GB" sz="3600" dirty="0" smtClean="0">
                <a:solidFill>
                  <a:srgbClr val="003366"/>
                </a:solidFill>
              </a:rPr>
              <a:t>I’m a data scientist with core interest in data analytics technology, Machine Learning and Artificial intelligence.</a:t>
            </a:r>
          </a:p>
          <a:p>
            <a:pPr marL="0" indent="0">
              <a:buNone/>
            </a:pPr>
            <a:endParaRPr lang="en-GB" sz="3600" dirty="0">
              <a:solidFill>
                <a:srgbClr val="003366"/>
              </a:solidFill>
            </a:endParaRPr>
          </a:p>
          <a:p>
            <a:r>
              <a:rPr lang="en-GB" sz="3600" dirty="0" smtClean="0">
                <a:solidFill>
                  <a:srgbClr val="003366"/>
                </a:solidFill>
              </a:rPr>
              <a:t>I love building tech communities. I’m currently the Co-organizer &amp; team lead for </a:t>
            </a:r>
            <a:r>
              <a:rPr lang="en-GB" sz="3600" dirty="0" err="1" smtClean="0">
                <a:solidFill>
                  <a:srgbClr val="003366"/>
                </a:solidFill>
              </a:rPr>
              <a:t>Pydata</a:t>
            </a:r>
            <a:r>
              <a:rPr lang="en-GB" sz="3600" dirty="0" smtClean="0">
                <a:solidFill>
                  <a:srgbClr val="003366"/>
                </a:solidFill>
              </a:rPr>
              <a:t> Lagos.</a:t>
            </a:r>
          </a:p>
          <a:p>
            <a:pPr marL="0" indent="0">
              <a:buNone/>
            </a:pPr>
            <a:endParaRPr lang="en-GB" sz="3600" dirty="0">
              <a:solidFill>
                <a:srgbClr val="003366"/>
              </a:solidFill>
            </a:endParaRPr>
          </a:p>
          <a:p>
            <a:r>
              <a:rPr lang="en-GB" sz="3600" dirty="0" smtClean="0">
                <a:solidFill>
                  <a:srgbClr val="003366"/>
                </a:solidFill>
              </a:rPr>
              <a:t>I love Fried plantain - Dodo</a:t>
            </a:r>
            <a:endParaRPr lang="en-GB" sz="3600" dirty="0">
              <a:solidFill>
                <a:srgbClr val="003366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rgbClr val="003366"/>
              </a:solidFill>
            </a:endParaRPr>
          </a:p>
          <a:p>
            <a:endParaRPr lang="en-US" sz="3600" dirty="0">
              <a:solidFill>
                <a:srgbClr val="00336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7966" y="232103"/>
            <a:ext cx="2624831" cy="60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300" b="1" dirty="0">
              <a:solidFill>
                <a:srgbClr val="D87E0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2" y="1136470"/>
            <a:ext cx="3347163" cy="763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70" y="2625088"/>
            <a:ext cx="2027911" cy="853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06" y="4402183"/>
            <a:ext cx="2293586" cy="17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9640" y="1783082"/>
            <a:ext cx="9278474" cy="342899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 is to build a </a:t>
            </a:r>
            <a:r>
              <a:rPr lang="en-US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achine Learning Model to predict stock prices.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5715" y="783772"/>
            <a:ext cx="3957028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7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0960" y="1426030"/>
            <a:ext cx="10881360" cy="4088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outcome of our work will be predicted prices &amp; a measure of the percentage of accuracy of our model in predicting the prices.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29772" y="698864"/>
            <a:ext cx="3203736" cy="727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4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" y="997154"/>
            <a:ext cx="12203868" cy="50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" y="471073"/>
            <a:ext cx="12319978" cy="60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13463" y="267790"/>
            <a:ext cx="4824548" cy="727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look at the Data</a:t>
            </a:r>
            <a:endParaRPr lang="en-US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8" y="1374132"/>
            <a:ext cx="13622058" cy="54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7" y="2295366"/>
            <a:ext cx="12122323" cy="35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075995"/>
            <a:ext cx="12092032" cy="50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160" y="441588"/>
            <a:ext cx="13421248" cy="1635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3" y="2458780"/>
            <a:ext cx="11547954" cy="43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87" y="1585243"/>
            <a:ext cx="12762263" cy="36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84" y="1162594"/>
            <a:ext cx="13617426" cy="46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7507" y="534545"/>
            <a:ext cx="6334686" cy="60488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</a:rPr>
              <a:t>What is a stock?</a:t>
            </a:r>
            <a:endParaRPr lang="en-US" sz="6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747" y="1917694"/>
            <a:ext cx="10241280" cy="261112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rgbClr val="003366"/>
                </a:solidFill>
              </a:rPr>
              <a:t>Stocks also referred to as shares or equity represents a fractional ownership in a company.</a:t>
            </a:r>
            <a:endParaRPr lang="en-US" sz="5400" dirty="0">
              <a:solidFill>
                <a:srgbClr val="00336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7966" y="232103"/>
            <a:ext cx="2624831" cy="60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300" b="1" dirty="0">
              <a:solidFill>
                <a:srgbClr val="D87E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00" y="1628522"/>
            <a:ext cx="12653308" cy="38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540" y="1371601"/>
            <a:ext cx="13491153" cy="3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12"/>
            <a:ext cx="12192000" cy="58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23361" y="607425"/>
            <a:ext cx="5540827" cy="92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4925" y="1922417"/>
            <a:ext cx="8804366" cy="3354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model can be deployed as a web service on an automated trading platform.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7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21131" y="607425"/>
            <a:ext cx="8020595" cy="1314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to Datasets &amp; Code on GitHub: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37360" y="2523309"/>
            <a:ext cx="8804366" cy="3354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rgbClr val="FF0000"/>
                </a:solidFill>
              </a:rPr>
              <a:t>https://github.com/KelvinOyanna/Pycon-Nigeria-2018-Resource.git</a:t>
            </a:r>
          </a:p>
          <a:p>
            <a:pPr algn="ctr"/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23361" y="607425"/>
            <a:ext cx="5540827" cy="92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Got Questions?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1" y="2060938"/>
            <a:ext cx="4086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88230" y="2723607"/>
            <a:ext cx="5540827" cy="92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8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3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27966" y="232103"/>
            <a:ext cx="2624831" cy="60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300" b="1" dirty="0">
              <a:solidFill>
                <a:srgbClr val="D87E06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19849" y="1438463"/>
            <a:ext cx="10685416" cy="3020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00" dirty="0">
                <a:solidFill>
                  <a:srgbClr val="003366"/>
                </a:solidFill>
              </a:rPr>
              <a:t>The stock market refers to public markets that exist for issuing, buying and selling stocks that trade on a stock exchange or </a:t>
            </a:r>
            <a:r>
              <a:rPr lang="en-GB" sz="4500" dirty="0" smtClean="0">
                <a:solidFill>
                  <a:srgbClr val="003366"/>
                </a:solidFill>
              </a:rPr>
              <a:t>over-the-counter.</a:t>
            </a:r>
          </a:p>
          <a:p>
            <a:pPr marL="0" indent="0">
              <a:buNone/>
            </a:pPr>
            <a:endParaRPr lang="en-GB" sz="4500" dirty="0">
              <a:solidFill>
                <a:srgbClr val="003366"/>
              </a:solidFill>
            </a:endParaRPr>
          </a:p>
          <a:p>
            <a:pPr marL="0" indent="0">
              <a:buNone/>
            </a:pPr>
            <a:r>
              <a:rPr lang="en-GB" sz="4500" dirty="0" smtClean="0">
                <a:solidFill>
                  <a:srgbClr val="003366"/>
                </a:solidFill>
              </a:rPr>
              <a:t>Simply put, the stock market is a place where investors can sell or buy ownership of companies in the form of stocks or shares.</a:t>
            </a:r>
            <a:endParaRPr lang="en-US" sz="4500" dirty="0">
              <a:solidFill>
                <a:srgbClr val="003366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81498" y="242947"/>
            <a:ext cx="8569234" cy="675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3366"/>
                </a:solidFill>
              </a:rPr>
              <a:t>What is the stock market?</a:t>
            </a:r>
            <a:endParaRPr lang="en-US" sz="60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460309"/>
            <a:ext cx="9980023" cy="63697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</a:rPr>
              <a:t>What’s the fuss about the </a:t>
            </a:r>
            <a:r>
              <a:rPr lang="en-US" sz="5400" b="1" dirty="0">
                <a:solidFill>
                  <a:srgbClr val="003366"/>
                </a:solidFill>
              </a:rPr>
              <a:t>S</a:t>
            </a:r>
            <a:r>
              <a:rPr lang="en-US" sz="5400" b="1" dirty="0" smtClean="0">
                <a:solidFill>
                  <a:srgbClr val="003366"/>
                </a:solidFill>
              </a:rPr>
              <a:t>tock Market?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0" y="1545772"/>
            <a:ext cx="7968342" cy="5312228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04366" y="1708688"/>
            <a:ext cx="3148148" cy="2611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smtClean="0">
                <a:solidFill>
                  <a:srgbClr val="003366"/>
                </a:solidFill>
              </a:rPr>
              <a:t>Global Market Capitalization= $80 Trillion.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solidFill>
                <a:srgbClr val="00336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smtClean="0">
                <a:solidFill>
                  <a:srgbClr val="003366"/>
                </a:solidFill>
              </a:rPr>
              <a:t>Heading </a:t>
            </a:r>
            <a:r>
              <a:rPr lang="en-US" sz="4400" dirty="0" smtClean="0">
                <a:solidFill>
                  <a:srgbClr val="003366"/>
                </a:solidFill>
              </a:rPr>
              <a:t>steadily</a:t>
            </a:r>
            <a:r>
              <a:rPr lang="en-US" sz="4000" dirty="0" smtClean="0">
                <a:solidFill>
                  <a:srgbClr val="003366"/>
                </a:solidFill>
              </a:rPr>
              <a:t> towards   $100 Trillion</a:t>
            </a:r>
            <a:endParaRPr lang="en-US" sz="40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460309"/>
            <a:ext cx="9980023" cy="63697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</a:rPr>
              <a:t>Nigeria Stock Exchange (NSE)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608423" y="1708688"/>
            <a:ext cx="3344091" cy="2611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rgbClr val="003366"/>
                </a:solidFill>
              </a:rPr>
              <a:t>The Market Capitalization of NSE as at January </a:t>
            </a:r>
            <a:r>
              <a:rPr lang="en-US" sz="4400" smtClean="0">
                <a:solidFill>
                  <a:srgbClr val="003366"/>
                </a:solidFill>
              </a:rPr>
              <a:t>2018 stood </a:t>
            </a:r>
            <a:r>
              <a:rPr lang="en-US" sz="4400" dirty="0" smtClean="0">
                <a:solidFill>
                  <a:srgbClr val="003366"/>
                </a:solidFill>
              </a:rPr>
              <a:t>at N14.18 Trillion.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5" y="1515291"/>
            <a:ext cx="8062845" cy="4703326"/>
          </a:xfrm>
        </p:spPr>
      </p:pic>
    </p:spTree>
    <p:extLst>
      <p:ext uri="{BB962C8B-B14F-4D97-AF65-F5344CB8AC3E}">
        <p14:creationId xmlns:p14="http://schemas.microsoft.com/office/powerpoint/2010/main" val="23835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3" y="342743"/>
            <a:ext cx="8765177" cy="636972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3366"/>
                </a:solidFill>
              </a:rPr>
              <a:t>Why Stock Price Prediction?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92" y="1560706"/>
            <a:ext cx="2766196" cy="3674076"/>
          </a:xfrm>
        </p:spPr>
      </p:pic>
    </p:spTree>
    <p:extLst>
      <p:ext uri="{BB962C8B-B14F-4D97-AF65-F5344CB8AC3E}">
        <p14:creationId xmlns:p14="http://schemas.microsoft.com/office/powerpoint/2010/main" val="10469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85" y="2537303"/>
            <a:ext cx="8765177" cy="63697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003366"/>
                </a:solidFill>
              </a:rPr>
              <a:t>First, let me tell you a story…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8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9103" y="457206"/>
            <a:ext cx="7188223" cy="88826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after Investing in Stock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771901"/>
            <a:ext cx="4810012" cy="4810012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851468" y="1869799"/>
            <a:ext cx="4677050" cy="4770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smtClean="0">
                <a:solidFill>
                  <a:srgbClr val="003366"/>
                </a:solidFill>
              </a:rPr>
              <a:t>Grab some popcorn 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003366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003366"/>
                </a:solidFill>
              </a:rPr>
              <a:t>Watch my money grow like grass.</a:t>
            </a:r>
            <a:endParaRPr lang="en-US" sz="54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10507</TotalTime>
  <Words>438</Words>
  <Application>Microsoft Office PowerPoint</Application>
  <PresentationFormat>Widescreen</PresentationFormat>
  <Paragraphs>53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Stock Price Prediction Using Machine Learning Algorithm.</vt:lpstr>
      <vt:lpstr>About Me</vt:lpstr>
      <vt:lpstr>What is a stock?</vt:lpstr>
      <vt:lpstr>PowerPoint Presentation</vt:lpstr>
      <vt:lpstr>What’s the fuss about the Stock Market?</vt:lpstr>
      <vt:lpstr>Nigeria Stock Exchange (NSE)</vt:lpstr>
      <vt:lpstr>Why Stock Price Prediction?</vt:lpstr>
      <vt:lpstr>First, let me tell you a story…</vt:lpstr>
      <vt:lpstr>Me after Investing in Stock</vt:lpstr>
      <vt:lpstr>Me after seeing my investment yield in 3 months</vt:lpstr>
      <vt:lpstr>PowerPoint Presentation</vt:lpstr>
      <vt:lpstr>Here is what happened:</vt:lpstr>
      <vt:lpstr>Think About this:</vt:lpstr>
      <vt:lpstr>PowerPoint Presentation</vt:lpstr>
      <vt:lpstr>PowerPoint Presentation</vt:lpstr>
      <vt:lpstr>Your guess is as good as mine:</vt:lpstr>
      <vt:lpstr>PowerPoint Presentation</vt:lpstr>
      <vt:lpstr>PowerPoint Presentation</vt:lpstr>
      <vt:lpstr>Let’s dive into implementing a Machine Learning Algorithm to predict stock prices…</vt:lpstr>
      <vt:lpstr>Our goal is to build a Machine Learning Model to predict stock prices.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Development of  Kukuru Inc Website</dc:title>
  <dc:creator>james oyanna</dc:creator>
  <cp:lastModifiedBy>OYANNA</cp:lastModifiedBy>
  <cp:revision>192</cp:revision>
  <dcterms:created xsi:type="dcterms:W3CDTF">2018-06-02T21:33:00Z</dcterms:created>
  <dcterms:modified xsi:type="dcterms:W3CDTF">2018-09-13T21:43:03Z</dcterms:modified>
</cp:coreProperties>
</file>